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9" r:id="rId2"/>
    <p:sldId id="260" r:id="rId3"/>
    <p:sldId id="261" r:id="rId4"/>
    <p:sldId id="262" r:id="rId5"/>
    <p:sldId id="266" r:id="rId6"/>
    <p:sldId id="285" r:id="rId7"/>
    <p:sldId id="272" r:id="rId8"/>
    <p:sldId id="263" r:id="rId9"/>
    <p:sldId id="277" r:id="rId10"/>
    <p:sldId id="264" r:id="rId11"/>
    <p:sldId id="286" r:id="rId12"/>
    <p:sldId id="287" r:id="rId13"/>
    <p:sldId id="288" r:id="rId14"/>
    <p:sldId id="291" r:id="rId15"/>
    <p:sldId id="292" r:id="rId16"/>
    <p:sldId id="293" r:id="rId17"/>
    <p:sldId id="294" r:id="rId18"/>
    <p:sldId id="297" r:id="rId19"/>
    <p:sldId id="295" r:id="rId20"/>
    <p:sldId id="298" r:id="rId21"/>
    <p:sldId id="296" r:id="rId22"/>
    <p:sldId id="267" r:id="rId23"/>
    <p:sldId id="299" r:id="rId24"/>
    <p:sldId id="301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13F1C9-B771-42BB-9609-26ECB2EFDFEB}" type="doc">
      <dgm:prSet loTypeId="urn:microsoft.com/office/officeart/2005/8/layout/pyramid2#1" loCatId="list" qsTypeId="urn:microsoft.com/office/officeart/2005/8/quickstyle/simple1#1" qsCatId="simple" csTypeId="urn:microsoft.com/office/officeart/2005/8/colors/accent1_2#1" csCatId="accent1" phldr="1"/>
      <dgm:spPr/>
    </dgm:pt>
    <dgm:pt modelId="{DBB8A80C-5C9D-47BB-88B4-34A67EB39575}" type="pres">
      <dgm:prSet presAssocID="{3113F1C9-B771-42BB-9609-26ECB2EFDFEB}" presName="compositeShape" presStyleCnt="0">
        <dgm:presLayoutVars>
          <dgm:dir/>
          <dgm:resizeHandles/>
        </dgm:presLayoutVars>
      </dgm:prSet>
      <dgm:spPr/>
    </dgm:pt>
  </dgm:ptLst>
  <dgm:cxnLst>
    <dgm:cxn modelId="{43BACAD8-09DD-4B5C-89FC-2664D108FA7C}" type="presOf" srcId="{3113F1C9-B771-42BB-9609-26ECB2EFDFEB}" destId="{DBB8A80C-5C9D-47BB-88B4-34A67EB39575}" srcOrd="0" destOrd="0" presId="urn:microsoft.com/office/officeart/2005/8/layout/pyramid2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#1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dir/>
      <dgm:resizeHandles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2024/6/21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8EDB5-A1C8-4224-B215-A182D4701A00}" type="datetimeFigureOut">
              <a:rPr lang="zh-CN" altLang="en-US" smtClean="0"/>
              <a:t>2024/6/21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C5469-5CD4-44CB-8506-8FA355BAEEB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032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90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1319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5877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317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150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813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518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609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448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38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324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448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0B8DAD-5D9B-418A-A3B5-D84A58347C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0CD2-FB10-4BF2-863A-1D04BB7E044D}" type="datetimeFigureOut">
              <a:rPr lang="zh-CN" altLang="en-US" smtClean="0"/>
              <a:t>2024/6/21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5147F-1FDD-45BD-A6B1-1557F2B1CE3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0CD2-FB10-4BF2-863A-1D04BB7E044D}" type="datetimeFigureOut">
              <a:rPr lang="zh-CN" altLang="en-US" smtClean="0"/>
              <a:t>2024/6/21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5147F-1FDD-45BD-A6B1-1557F2B1CE3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0CD2-FB10-4BF2-863A-1D04BB7E044D}" type="datetimeFigureOut">
              <a:rPr lang="zh-CN" altLang="en-US" smtClean="0"/>
              <a:t>2024/6/21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5147F-1FDD-45BD-A6B1-1557F2B1CE3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0CD2-FB10-4BF2-863A-1D04BB7E044D}" type="datetimeFigureOut">
              <a:rPr lang="zh-CN" altLang="en-US" smtClean="0"/>
              <a:t>2024/6/21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5147F-1FDD-45BD-A6B1-1557F2B1CE3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0CD2-FB10-4BF2-863A-1D04BB7E044D}" type="datetimeFigureOut">
              <a:rPr lang="zh-CN" altLang="en-US" smtClean="0"/>
              <a:t>2024/6/21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5147F-1FDD-45BD-A6B1-1557F2B1CE3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0CD2-FB10-4BF2-863A-1D04BB7E044D}" type="datetimeFigureOut">
              <a:rPr lang="zh-CN" altLang="en-US" smtClean="0"/>
              <a:t>2024/6/21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5147F-1FDD-45BD-A6B1-1557F2B1CE3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0CD2-FB10-4BF2-863A-1D04BB7E044D}" type="datetimeFigureOut">
              <a:rPr lang="zh-CN" altLang="en-US" smtClean="0"/>
              <a:t>2024/6/21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5147F-1FDD-45BD-A6B1-1557F2B1CE3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0CD2-FB10-4BF2-863A-1D04BB7E044D}" type="datetimeFigureOut">
              <a:rPr lang="zh-CN" altLang="en-US" smtClean="0"/>
              <a:t>2024/6/21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5147F-1FDD-45BD-A6B1-1557F2B1CE3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0CD2-FB10-4BF2-863A-1D04BB7E044D}" type="datetimeFigureOut">
              <a:rPr lang="zh-CN" altLang="en-US" smtClean="0"/>
              <a:t>2024/6/21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5147F-1FDD-45BD-A6B1-1557F2B1CE3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0CD2-FB10-4BF2-863A-1D04BB7E044D}" type="datetimeFigureOut">
              <a:rPr lang="zh-CN" altLang="en-US" smtClean="0"/>
              <a:t>2024/6/21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5147F-1FDD-45BD-A6B1-1557F2B1CE3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30CD2-FB10-4BF2-863A-1D04BB7E044D}" type="datetimeFigureOut">
              <a:rPr lang="zh-CN" altLang="en-US" smtClean="0"/>
              <a:t>2024/6/21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5147F-1FDD-45BD-A6B1-1557F2B1CE3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30CD2-FB10-4BF2-863A-1D04BB7E044D}" type="datetimeFigureOut">
              <a:rPr lang="zh-CN" altLang="en-US" smtClean="0"/>
              <a:t>2024/6/21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5147F-1FDD-45BD-A6B1-1557F2B1CE3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www.bilibili.com/video/BV1s7421o7qn/?spm_id_from=333.999.0.0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8.png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357" y="2012073"/>
            <a:ext cx="1753654" cy="1753654"/>
          </a:xfrm>
          <a:prstGeom prst="rect">
            <a:avLst/>
          </a:prstGeom>
        </p:spPr>
      </p:pic>
      <p:sp>
        <p:nvSpPr>
          <p:cNvPr id="9" name="星形: 四角 8"/>
          <p:cNvSpPr/>
          <p:nvPr/>
        </p:nvSpPr>
        <p:spPr>
          <a:xfrm>
            <a:off x="2929859" y="1335156"/>
            <a:ext cx="549965" cy="510209"/>
          </a:xfrm>
          <a:prstGeom prst="star4">
            <a:avLst/>
          </a:prstGeom>
          <a:solidFill>
            <a:srgbClr val="147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473148" y="662609"/>
            <a:ext cx="2186609" cy="1073426"/>
          </a:xfrm>
          <a:prstGeom prst="line">
            <a:avLst/>
          </a:prstGeom>
          <a:ln>
            <a:solidFill>
              <a:srgbClr val="1478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加号 11"/>
          <p:cNvSpPr/>
          <p:nvPr/>
        </p:nvSpPr>
        <p:spPr>
          <a:xfrm>
            <a:off x="6590848" y="522332"/>
            <a:ext cx="463826" cy="590851"/>
          </a:xfrm>
          <a:prstGeom prst="mathPlus">
            <a:avLst/>
          </a:prstGeom>
          <a:noFill/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13" name="减号 12"/>
          <p:cNvSpPr/>
          <p:nvPr/>
        </p:nvSpPr>
        <p:spPr>
          <a:xfrm>
            <a:off x="1590261" y="5473148"/>
            <a:ext cx="781878" cy="437322"/>
          </a:xfrm>
          <a:prstGeom prst="mathMinus">
            <a:avLst/>
          </a:prstGeom>
          <a:noFill/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14" name="除号 13"/>
          <p:cNvSpPr/>
          <p:nvPr/>
        </p:nvSpPr>
        <p:spPr>
          <a:xfrm>
            <a:off x="5883965" y="1444487"/>
            <a:ext cx="463826" cy="569843"/>
          </a:xfrm>
          <a:prstGeom prst="mathDivide">
            <a:avLst/>
          </a:prstGeom>
          <a:noFill/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15" name="等号 14"/>
          <p:cNvSpPr/>
          <p:nvPr/>
        </p:nvSpPr>
        <p:spPr>
          <a:xfrm>
            <a:off x="8176591" y="1113183"/>
            <a:ext cx="556592" cy="477078"/>
          </a:xfrm>
          <a:prstGeom prst="mathEqual">
            <a:avLst/>
          </a:prstGeom>
          <a:noFill/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16" name="不等号 15"/>
          <p:cNvSpPr/>
          <p:nvPr/>
        </p:nvSpPr>
        <p:spPr>
          <a:xfrm>
            <a:off x="9346527" y="3614342"/>
            <a:ext cx="809510" cy="583096"/>
          </a:xfrm>
          <a:prstGeom prst="mathNotEqual">
            <a:avLst/>
          </a:prstGeom>
          <a:noFill/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 rot="18517391">
            <a:off x="596348" y="662609"/>
            <a:ext cx="1987826" cy="927652"/>
          </a:xfrm>
          <a:prstGeom prst="rect">
            <a:avLst/>
          </a:prstGeom>
          <a:noFill/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18" name="等腰三角形 17"/>
          <p:cNvSpPr/>
          <p:nvPr/>
        </p:nvSpPr>
        <p:spPr>
          <a:xfrm rot="18174147">
            <a:off x="1347879" y="1481644"/>
            <a:ext cx="718930" cy="530086"/>
          </a:xfrm>
          <a:prstGeom prst="triangle">
            <a:avLst/>
          </a:prstGeom>
          <a:solidFill>
            <a:srgbClr val="147839"/>
          </a:solidFill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19" name="菱形 18"/>
          <p:cNvSpPr/>
          <p:nvPr/>
        </p:nvSpPr>
        <p:spPr>
          <a:xfrm>
            <a:off x="10819270" y="4015408"/>
            <a:ext cx="727741" cy="980661"/>
          </a:xfrm>
          <a:prstGeom prst="diamond">
            <a:avLst/>
          </a:prstGeom>
          <a:noFill/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963411" y="1335156"/>
            <a:ext cx="318052" cy="364434"/>
          </a:xfrm>
          <a:prstGeom prst="ellipse">
            <a:avLst/>
          </a:prstGeom>
          <a:noFill/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940904" y="4784035"/>
            <a:ext cx="1632126" cy="424069"/>
          </a:xfrm>
          <a:prstGeom prst="line">
            <a:avLst/>
          </a:prstGeom>
          <a:ln>
            <a:solidFill>
              <a:srgbClr val="1478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rot="20643135">
            <a:off x="817458" y="5453890"/>
            <a:ext cx="315410" cy="252454"/>
          </a:xfrm>
          <a:prstGeom prst="triangle">
            <a:avLst/>
          </a:prstGeom>
          <a:solidFill>
            <a:srgbClr val="147839"/>
          </a:solidFill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25" name="等腰三角形 24"/>
          <p:cNvSpPr/>
          <p:nvPr/>
        </p:nvSpPr>
        <p:spPr>
          <a:xfrm rot="20643135">
            <a:off x="2153751" y="4374193"/>
            <a:ext cx="315410" cy="252454"/>
          </a:xfrm>
          <a:prstGeom prst="triangle">
            <a:avLst/>
          </a:prstGeom>
          <a:solidFill>
            <a:srgbClr val="147839"/>
          </a:solidFill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26" name="平行四边形 25"/>
          <p:cNvSpPr/>
          <p:nvPr/>
        </p:nvSpPr>
        <p:spPr>
          <a:xfrm>
            <a:off x="9581322" y="522332"/>
            <a:ext cx="1046921" cy="431825"/>
          </a:xfrm>
          <a:prstGeom prst="parallelogram">
            <a:avLst/>
          </a:prstGeom>
          <a:noFill/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75" y="540089"/>
            <a:ext cx="6104528" cy="58503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937" y="4847811"/>
            <a:ext cx="1687996" cy="168799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09146" y="3926814"/>
            <a:ext cx="6310630" cy="18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50000"/>
              </a:lnSpc>
              <a:defRPr/>
            </a:pPr>
            <a:r>
              <a:rPr lang="zh-CN" altLang="en-US" sz="4000" dirty="0">
                <a:solidFill>
                  <a:srgbClr val="147839"/>
                </a:solidFill>
                <a:latin typeface="迷你简卡通" pitchFamily="65" charset="-122"/>
                <a:ea typeface="迷你简卡通" pitchFamily="65" charset="-122"/>
              </a:rPr>
              <a:t>工程应用训练答辩</a:t>
            </a:r>
            <a:endParaRPr lang="en-US" altLang="zh-CN" sz="4000" dirty="0">
              <a:solidFill>
                <a:srgbClr val="147839"/>
              </a:solidFill>
              <a:latin typeface="迷你简卡通" pitchFamily="65" charset="-122"/>
              <a:ea typeface="迷你简卡通" pitchFamily="65" charset="-122"/>
            </a:endParaRPr>
          </a:p>
          <a:p>
            <a:pPr lvl="0" algn="ctr" defTabSz="914400">
              <a:lnSpc>
                <a:spcPct val="150000"/>
              </a:lnSpc>
              <a:defRPr/>
            </a:pPr>
            <a:r>
              <a:rPr lang="zh-CN" altLang="en-US" sz="4000" dirty="0">
                <a:solidFill>
                  <a:srgbClr val="147839"/>
                </a:solidFill>
                <a:latin typeface="迷你简卡通" pitchFamily="65" charset="-122"/>
                <a:ea typeface="迷你简卡通" pitchFamily="65" charset="-122"/>
              </a:rPr>
              <a:t>李鹏飞   许炀</a:t>
            </a:r>
            <a:endParaRPr lang="en-US" altLang="zh-CN" sz="4000" dirty="0">
              <a:solidFill>
                <a:srgbClr val="147839"/>
              </a:solidFill>
              <a:latin typeface="迷你简卡通" pitchFamily="65" charset="-122"/>
              <a:ea typeface="迷你简卡通" pitchFamily="65" charset="-122"/>
            </a:endParaRPr>
          </a:p>
        </p:txBody>
      </p:sp>
      <p:pic>
        <p:nvPicPr>
          <p:cNvPr id="2" name="图片 1" descr="中山大学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9" t="46333" r="11208" b="48034"/>
          <a:stretch>
            <a:fillRect/>
          </a:stretch>
        </p:blipFill>
        <p:spPr>
          <a:xfrm>
            <a:off x="0" y="559350"/>
            <a:ext cx="2996418" cy="386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1548" y="-72920"/>
            <a:ext cx="542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四、项目重要内容简介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96000" y="1205887"/>
            <a:ext cx="4471164" cy="544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Zbar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库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0" defTabSz="914400">
              <a:lnSpc>
                <a:spcPct val="150000"/>
              </a:lnSpc>
              <a:defRPr/>
            </a:pPr>
            <a:r>
              <a:rPr lang="en-US" altLang="zh-CN" sz="2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Zbar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库是一个开源的条形码、二维码识别库，能够在各种平台上实现快速准确的码的解码。该库提供了简单易用的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API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接口，方便开发者快速集成并应用于各种场景中。</a:t>
            </a:r>
            <a:r>
              <a:rPr lang="en-US" altLang="zh-CN" sz="2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Zbar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算法是用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C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语言完成，因此可以很好的移植进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STM32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15" y="1523999"/>
            <a:ext cx="636105" cy="6361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885" y="2676939"/>
            <a:ext cx="767135" cy="6973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229" y="3891169"/>
            <a:ext cx="723900" cy="723900"/>
          </a:xfrm>
          <a:prstGeom prst="rect">
            <a:avLst/>
          </a:prstGeom>
        </p:spPr>
      </p:pic>
      <p:pic>
        <p:nvPicPr>
          <p:cNvPr id="4" name="图片 3" descr="中山大学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E5E33C-F81D-F23F-5C9E-C9F610C167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2365" y="2091193"/>
            <a:ext cx="2238687" cy="3000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9" t="46333" r="11208" b="48034"/>
          <a:stretch>
            <a:fillRect/>
          </a:stretch>
        </p:blipFill>
        <p:spPr>
          <a:xfrm>
            <a:off x="0" y="529854"/>
            <a:ext cx="2996418" cy="386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20477" y="9832"/>
            <a:ext cx="542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lang="en-US" altLang="zh-CN" sz="3600" b="1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Zbar</a:t>
            </a:r>
            <a:r>
              <a:rPr lang="zh-CN" altLang="en-US" sz="3600" b="1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库</a:t>
            </a:r>
            <a:endParaRPr lang="zh-CN" altLang="en-US" sz="3600" b="1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 descr="中山大学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DCEB0F-B000-A965-18D0-C4AF0265A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814" y="187960"/>
            <a:ext cx="5783938" cy="65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0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9" t="46333" r="11208" b="48034"/>
          <a:stretch>
            <a:fillRect/>
          </a:stretch>
        </p:blipFill>
        <p:spPr>
          <a:xfrm>
            <a:off x="0" y="529854"/>
            <a:ext cx="2996418" cy="386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1548" y="-72920"/>
            <a:ext cx="542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四、项目重要内容简介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63590" y="1273826"/>
            <a:ext cx="5289755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SRAM</a:t>
            </a:r>
          </a:p>
          <a:p>
            <a:pPr lvl="0" defTabSz="914400">
              <a:lnSpc>
                <a:spcPct val="150000"/>
              </a:lnSpc>
              <a:defRPr/>
            </a:pP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    静态随机存取存储器（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SRAM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）是一种常见的计算机内部存储器类型，用于存储和访问数据。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SRAM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具有更快的访问速度、较低的功耗和不需要刷新操作等优点。它被广泛应用于高速缓存、寄存器文件和其他需要快速读写访问的存储系统中。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4" name="图片 3" descr="中山大学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D4561F-55CD-04A6-AF7B-F0561F76C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70" y="2204866"/>
            <a:ext cx="3829584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3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9" t="46333" r="11208" b="48034"/>
          <a:stretch>
            <a:fillRect/>
          </a:stretch>
        </p:blipFill>
        <p:spPr>
          <a:xfrm>
            <a:off x="0" y="529854"/>
            <a:ext cx="2996418" cy="386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20477" y="9832"/>
            <a:ext cx="542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lang="en-US" altLang="zh-CN" sz="3600" b="1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SRAM</a:t>
            </a:r>
            <a:endParaRPr lang="zh-CN" altLang="en-US" sz="3600" b="1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 descr="中山大学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2F9CCE-DBAE-58A0-85BC-C4CFC911F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157" y="1428431"/>
            <a:ext cx="5800036" cy="44941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26284F-3870-E5E4-11FF-53FA7DE415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984" y="1316941"/>
            <a:ext cx="4799423" cy="460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7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9" t="46333" r="11208" b="48034"/>
          <a:stretch>
            <a:fillRect/>
          </a:stretch>
        </p:blipFill>
        <p:spPr>
          <a:xfrm>
            <a:off x="0" y="529854"/>
            <a:ext cx="2996418" cy="386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1548" y="-72920"/>
            <a:ext cx="542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四、项目重要内容简介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51469" y="1582428"/>
            <a:ext cx="5289755" cy="3907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ESPWIFI</a:t>
            </a: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模块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0" defTabSz="914400">
              <a:lnSpc>
                <a:spcPct val="150000"/>
              </a:lnSpc>
              <a:defRPr/>
            </a:pPr>
            <a:r>
              <a:rPr lang="en-US" altLang="zh-CN" sz="2400" dirty="0"/>
              <a:t>       ESP-WIFI </a:t>
            </a:r>
            <a:r>
              <a:rPr lang="zh-CN" altLang="en-US" sz="2400" dirty="0"/>
              <a:t>模块是一种无线通信模块，它的作用是使设备能够通过无线局域网（</a:t>
            </a:r>
            <a:r>
              <a:rPr lang="en-US" altLang="zh-CN" sz="2400" dirty="0" err="1"/>
              <a:t>WiFi</a:t>
            </a:r>
            <a:r>
              <a:rPr lang="zh-CN" altLang="en-US" sz="2400" dirty="0"/>
              <a:t>）进行通信和连接互联网，从而实现远程控制、数据传输等功能。该模块可以用作热点，电脑连接热点达到传输信息的作用。</a:t>
            </a:r>
            <a:endParaRPr lang="en-US" altLang="zh-CN" sz="32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4" name="图片 3" descr="中山大学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AC8102-728F-E5BF-2EEA-D92D308DF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80" y="1736185"/>
            <a:ext cx="3755074" cy="360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3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9" t="46333" r="11208" b="48034"/>
          <a:stretch>
            <a:fillRect/>
          </a:stretch>
        </p:blipFill>
        <p:spPr>
          <a:xfrm>
            <a:off x="0" y="529854"/>
            <a:ext cx="2996418" cy="386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4310" y="-63088"/>
            <a:ext cx="542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lang="en-US" altLang="zh-CN" sz="3600" b="1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ESPWIFI</a:t>
            </a:r>
            <a:r>
              <a:rPr lang="zh-CN" altLang="en-US" sz="3600" b="1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  <a:endParaRPr lang="zh-CN" altLang="en-US" sz="3600" b="1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 descr="中山大学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5B007FF-FEB5-A7EF-1408-D54D61CF9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772" y="1045544"/>
            <a:ext cx="4515620" cy="50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9" t="46333" r="11208" b="48034"/>
          <a:stretch>
            <a:fillRect/>
          </a:stretch>
        </p:blipFill>
        <p:spPr>
          <a:xfrm>
            <a:off x="0" y="529854"/>
            <a:ext cx="2996418" cy="386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1548" y="-72920"/>
            <a:ext cx="542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四、项目重要内容简介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93238" y="2400434"/>
            <a:ext cx="5289755" cy="2245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串口</a:t>
            </a:r>
          </a:p>
          <a:p>
            <a:pPr lvl="0" defTabSz="914400">
              <a:lnSpc>
                <a:spcPct val="150000"/>
              </a:lnSpc>
              <a:defRPr/>
            </a:pP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    为了实现通讯的多样性以及系统的健壮性，我们给用户预留了串口通讯的接口，同时实现了有线信息传输</a:t>
            </a:r>
            <a:endParaRPr lang="en-US" altLang="zh-CN" sz="32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4" name="图片 3" descr="中山大学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8AFCCF-2875-236F-5684-EE30D6689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28" y="1654295"/>
            <a:ext cx="4338393" cy="398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2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9" t="46333" r="11208" b="48034"/>
          <a:stretch>
            <a:fillRect/>
          </a:stretch>
        </p:blipFill>
        <p:spPr>
          <a:xfrm>
            <a:off x="0" y="529854"/>
            <a:ext cx="2996418" cy="386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46258" y="-53256"/>
            <a:ext cx="542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lang="zh-CN" altLang="en-US" sz="3600" b="1" dirty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串口</a:t>
            </a:r>
          </a:p>
        </p:txBody>
      </p:sp>
      <p:pic>
        <p:nvPicPr>
          <p:cNvPr id="4" name="图片 3" descr="中山大学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CAFC8E-856E-AD35-28E8-14B953C30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210" y="978343"/>
            <a:ext cx="8790912" cy="513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2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9" t="46333" r="11208" b="48034"/>
          <a:stretch>
            <a:fillRect/>
          </a:stretch>
        </p:blipFill>
        <p:spPr>
          <a:xfrm>
            <a:off x="0" y="529854"/>
            <a:ext cx="2996418" cy="386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1548" y="-72920"/>
            <a:ext cx="542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四、项目重要内容简介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000" y="1523999"/>
            <a:ext cx="5289755" cy="277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上位机软件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0" defTabSz="914400">
              <a:lnSpc>
                <a:spcPct val="150000"/>
              </a:lnSpc>
              <a:defRPr/>
            </a:pP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    使用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Python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独立编写了上位机软件，用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pyqt5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库实现了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GUI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界面的编写，最后封装为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exe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文件，极大的方便了使用者</a:t>
            </a:r>
            <a:endParaRPr lang="en-US" altLang="zh-CN" sz="32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4" name="图片 3" descr="中山大学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45D4B2-9645-1620-EBC9-263342A95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50" y="1518925"/>
            <a:ext cx="4899886" cy="35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5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9" t="46333" r="11208" b="48034"/>
          <a:stretch>
            <a:fillRect/>
          </a:stretch>
        </p:blipFill>
        <p:spPr>
          <a:xfrm>
            <a:off x="0" y="529854"/>
            <a:ext cx="2996418" cy="386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4310" y="-63088"/>
            <a:ext cx="542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lang="zh-CN" altLang="en-US" sz="3600" b="1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上位机软件</a:t>
            </a:r>
            <a:endParaRPr lang="zh-CN" altLang="en-US" sz="3600" b="1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 descr="中山大学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8DB90D-4EA4-07DA-2CEF-6330C321E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398" y="1098752"/>
            <a:ext cx="9155062" cy="23302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389891-2B48-8BAF-1F29-325526BDA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209" y="3917417"/>
            <a:ext cx="8673398" cy="195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4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58" y="3725238"/>
            <a:ext cx="3599695" cy="35996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712675" y="3010486"/>
            <a:ext cx="29354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14783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目录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14783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contents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16" name="连接符: 曲线 15"/>
          <p:cNvCxnSpPr/>
          <p:nvPr/>
        </p:nvCxnSpPr>
        <p:spPr>
          <a:xfrm flipV="1">
            <a:off x="7441809" y="2433711"/>
            <a:ext cx="1659988" cy="1617784"/>
          </a:xfrm>
          <a:prstGeom prst="curvedConnector3">
            <a:avLst/>
          </a:prstGeom>
          <a:ln>
            <a:solidFill>
              <a:srgbClr val="1478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曲线 17"/>
          <p:cNvCxnSpPr>
            <a:cxnSpLocks/>
          </p:cNvCxnSpPr>
          <p:nvPr/>
        </p:nvCxnSpPr>
        <p:spPr>
          <a:xfrm rot="10800000">
            <a:off x="2644877" y="4527453"/>
            <a:ext cx="1555964" cy="634485"/>
          </a:xfrm>
          <a:prstGeom prst="curvedConnector3">
            <a:avLst/>
          </a:prstGeom>
          <a:ln>
            <a:solidFill>
              <a:srgbClr val="1478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曲线 19"/>
          <p:cNvCxnSpPr/>
          <p:nvPr/>
        </p:nvCxnSpPr>
        <p:spPr>
          <a:xfrm rot="16200000" flipH="1">
            <a:off x="4290645" y="2138287"/>
            <a:ext cx="1702191" cy="858131"/>
          </a:xfrm>
          <a:prstGeom prst="curvedConnector3">
            <a:avLst/>
          </a:prstGeom>
          <a:ln>
            <a:solidFill>
              <a:srgbClr val="1478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1"/>
          <p:cNvCxnSpPr/>
          <p:nvPr/>
        </p:nvCxnSpPr>
        <p:spPr>
          <a:xfrm rot="5400000" flipH="1" flipV="1">
            <a:off x="6609470" y="1971823"/>
            <a:ext cx="1139483" cy="937845"/>
          </a:xfrm>
          <a:prstGeom prst="curvedConnector3">
            <a:avLst/>
          </a:prstGeom>
          <a:ln>
            <a:solidFill>
              <a:srgbClr val="1478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875690" y="2650664"/>
            <a:ext cx="2546253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lang="zh-CN" altLang="en-US">
                <a:solidFill>
                  <a:srgbClr val="147839"/>
                </a:solidFill>
                <a:latin typeface="微软雅黑" pitchFamily="34" charset="-122"/>
                <a:ea typeface="微软雅黑" pitchFamily="34" charset="-122"/>
              </a:rPr>
              <a:t>二，项目介绍</a:t>
            </a:r>
            <a:endParaRPr lang="zh-CN" altLang="en-US" dirty="0">
              <a:solidFill>
                <a:srgbClr val="14783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943641" y="1251924"/>
            <a:ext cx="2546253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lang="zh-CN" altLang="en-US">
                <a:solidFill>
                  <a:srgbClr val="147839"/>
                </a:solidFill>
                <a:latin typeface="微软雅黑" pitchFamily="34" charset="-122"/>
                <a:ea typeface="微软雅黑" pitchFamily="34" charset="-122"/>
              </a:rPr>
              <a:t>三，项目挑战</a:t>
            </a:r>
            <a:endParaRPr lang="zh-CN" altLang="en-US" dirty="0">
              <a:solidFill>
                <a:srgbClr val="14783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998676" y="1300416"/>
            <a:ext cx="2546253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lang="zh-CN" altLang="en-US">
                <a:solidFill>
                  <a:srgbClr val="147839"/>
                </a:solidFill>
                <a:latin typeface="微软雅黑" pitchFamily="34" charset="-122"/>
                <a:ea typeface="微软雅黑" pitchFamily="34" charset="-122"/>
              </a:rPr>
              <a:t>四，项目重要内容简介</a:t>
            </a:r>
            <a:endParaRPr lang="zh-CN" altLang="en-US" dirty="0">
              <a:solidFill>
                <a:srgbClr val="14783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145208" y="2126127"/>
            <a:ext cx="2546253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zh-CN" altLang="en-US">
                <a:solidFill>
                  <a:srgbClr val="147839"/>
                </a:solidFill>
                <a:latin typeface="微软雅黑" pitchFamily="34" charset="-122"/>
                <a:ea typeface="微软雅黑" pitchFamily="34" charset="-122"/>
              </a:rPr>
              <a:t>五，视频演示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4783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543841" y="3808926"/>
            <a:ext cx="1273126" cy="157445"/>
          </a:xfrm>
          <a:prstGeom prst="rect">
            <a:avLst/>
          </a:prstGeom>
          <a:solidFill>
            <a:srgbClr val="147839"/>
          </a:solidFill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pic>
        <p:nvPicPr>
          <p:cNvPr id="5" name="图片 4" descr="中山大学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C676539F-20F8-45DB-9014-1A7E9720070C}"/>
              </a:ext>
            </a:extLst>
          </p:cNvPr>
          <p:cNvCxnSpPr/>
          <p:nvPr/>
        </p:nvCxnSpPr>
        <p:spPr>
          <a:xfrm rot="10800000">
            <a:off x="3148818" y="3162886"/>
            <a:ext cx="1384140" cy="1364566"/>
          </a:xfrm>
          <a:prstGeom prst="curvedConnector3">
            <a:avLst/>
          </a:prstGeom>
          <a:ln>
            <a:solidFill>
              <a:srgbClr val="1478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B836B574-057A-4F91-933A-17E248342C4A}"/>
              </a:ext>
            </a:extLst>
          </p:cNvPr>
          <p:cNvCxnSpPr>
            <a:cxnSpLocks/>
          </p:cNvCxnSpPr>
          <p:nvPr/>
        </p:nvCxnSpPr>
        <p:spPr>
          <a:xfrm flipV="1">
            <a:off x="8041114" y="4326194"/>
            <a:ext cx="2095944" cy="835745"/>
          </a:xfrm>
          <a:prstGeom prst="curvedConnector3">
            <a:avLst/>
          </a:prstGeom>
          <a:ln>
            <a:solidFill>
              <a:srgbClr val="1478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1F997649-D245-4F4A-A405-3EB5FB889E5A}"/>
              </a:ext>
            </a:extLst>
          </p:cNvPr>
          <p:cNvSpPr txBox="1"/>
          <p:nvPr/>
        </p:nvSpPr>
        <p:spPr>
          <a:xfrm>
            <a:off x="1119779" y="4059995"/>
            <a:ext cx="2546253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lang="zh-CN" altLang="en-US">
                <a:solidFill>
                  <a:srgbClr val="147839"/>
                </a:solidFill>
                <a:latin typeface="微软雅黑" pitchFamily="34" charset="-122"/>
                <a:ea typeface="微软雅黑" pitchFamily="34" charset="-122"/>
              </a:rPr>
              <a:t>一，项目背景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4783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329717F-4486-49D4-AD7D-5B63B713CD91}"/>
              </a:ext>
            </a:extLst>
          </p:cNvPr>
          <p:cNvSpPr txBox="1"/>
          <p:nvPr/>
        </p:nvSpPr>
        <p:spPr>
          <a:xfrm>
            <a:off x="9286718" y="3807796"/>
            <a:ext cx="3372163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147839"/>
                </a:solidFill>
                <a:latin typeface="微软雅黑" pitchFamily="34" charset="-122"/>
                <a:ea typeface="微软雅黑" pitchFamily="34" charset="-122"/>
              </a:rPr>
              <a:t>六，打板</a:t>
            </a:r>
            <a:r>
              <a:rPr lang="zh-CN" altLang="en-US">
                <a:solidFill>
                  <a:srgbClr val="147839"/>
                </a:solidFill>
                <a:latin typeface="微软雅黑" pitchFamily="34" charset="-122"/>
                <a:ea typeface="微软雅黑" pitchFamily="34" charset="-122"/>
              </a:rPr>
              <a:t>及</a:t>
            </a:r>
            <a:r>
              <a:rPr lang="en-US" altLang="zh-CN">
                <a:solidFill>
                  <a:srgbClr val="147839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>
                <a:solidFill>
                  <a:srgbClr val="147839"/>
                </a:solidFill>
                <a:latin typeface="微软雅黑" pitchFamily="34" charset="-122"/>
                <a:ea typeface="微软雅黑" pitchFamily="34" charset="-122"/>
              </a:rPr>
              <a:t>外壳展示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4783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A0392DE-EC8F-450D-953E-10FD5A7D7E4C}"/>
              </a:ext>
            </a:extLst>
          </p:cNvPr>
          <p:cNvSpPr txBox="1"/>
          <p:nvPr/>
        </p:nvSpPr>
        <p:spPr>
          <a:xfrm>
            <a:off x="271188" y="140935"/>
            <a:ext cx="947258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基于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STM32F103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的无线手持二维码识别项目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9" t="46333" r="11208" b="48034"/>
          <a:stretch>
            <a:fillRect/>
          </a:stretch>
        </p:blipFill>
        <p:spPr>
          <a:xfrm>
            <a:off x="0" y="529854"/>
            <a:ext cx="2996418" cy="386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1548" y="-72920"/>
            <a:ext cx="542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四、项目重要内容简介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000" y="1523999"/>
            <a:ext cx="5289755" cy="3329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蓝牙模块</a:t>
            </a:r>
            <a:endParaRPr lang="en-US" altLang="zh-CN" sz="24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0" defTabSz="914400">
              <a:lnSpc>
                <a:spcPct val="150000"/>
              </a:lnSpc>
              <a:defRPr/>
            </a:pP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    我们的移动端不止限于电脑，为了进一步扩大实用性和便捷性，我们通过蓝牙模块实现了在手机端监控的效果。蓝牙模块设置为从模式，从而实现手机端连接蓝牙接受信息</a:t>
            </a:r>
            <a:endParaRPr lang="en-US" altLang="zh-CN" sz="3200" b="1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4" name="图片 3" descr="中山大学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32B1E7-0FB5-DA57-163A-B3BEFB1D4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145" y="1232690"/>
            <a:ext cx="4193745" cy="391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0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9" t="46333" r="11208" b="48034"/>
          <a:stretch>
            <a:fillRect/>
          </a:stretch>
        </p:blipFill>
        <p:spPr>
          <a:xfrm>
            <a:off x="0" y="529854"/>
            <a:ext cx="2996418" cy="386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2297" y="-72920"/>
            <a:ext cx="542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lang="zh-CN" altLang="en-US" sz="3600" b="1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蓝牙模块</a:t>
            </a:r>
            <a:endParaRPr lang="zh-CN" altLang="en-US" sz="3600" b="1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 descr="中山大学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pic>
        <p:nvPicPr>
          <p:cNvPr id="6" name="图片 5" descr="图片包含 背景图案&#10;&#10;描述已自动生成">
            <a:extLst>
              <a:ext uri="{FF2B5EF4-FFF2-40B4-BE49-F238E27FC236}">
                <a16:creationId xmlns:a16="http://schemas.microsoft.com/office/drawing/2014/main" id="{00AB309E-22BB-E10E-CD81-01860E0C9A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28" y="1126624"/>
            <a:ext cx="2660529" cy="4906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13C116-FC25-41EC-D0EB-335C62353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214" y="1907393"/>
            <a:ext cx="2772162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9" t="46333" r="11208" b="48034"/>
          <a:stretch>
            <a:fillRect/>
          </a:stretch>
        </p:blipFill>
        <p:spPr>
          <a:xfrm>
            <a:off x="0" y="529854"/>
            <a:ext cx="2996418" cy="386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9342" y="-67679"/>
            <a:ext cx="3079419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五、视频演示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4" name="图片 3" descr="中山大学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6483500-0C01-3569-E370-FD673975D014}"/>
              </a:ext>
            </a:extLst>
          </p:cNvPr>
          <p:cNvSpPr txBox="1"/>
          <p:nvPr/>
        </p:nvSpPr>
        <p:spPr>
          <a:xfrm>
            <a:off x="3322434" y="290490"/>
            <a:ext cx="8083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7"/>
              </a:rPr>
              <a:t>https://www.bilibili.com/video/BV1s7421o7qn/?spm_id_from=333.999.0.0</a:t>
            </a:r>
            <a:endParaRPr lang="zh-CN" altLang="en-US" dirty="0"/>
          </a:p>
        </p:txBody>
      </p:sp>
      <p:pic>
        <p:nvPicPr>
          <p:cNvPr id="5" name="录制视频">
            <a:hlinkClick r:id="" action="ppaction://media"/>
            <a:extLst>
              <a:ext uri="{FF2B5EF4-FFF2-40B4-BE49-F238E27FC236}">
                <a16:creationId xmlns:a16="http://schemas.microsoft.com/office/drawing/2014/main" id="{D731CDDA-B4C6-4DF7-7364-DD486A3927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9168" y="860270"/>
            <a:ext cx="10153922" cy="57538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9" t="46333" r="11208" b="48034"/>
          <a:stretch>
            <a:fillRect/>
          </a:stretch>
        </p:blipFill>
        <p:spPr>
          <a:xfrm>
            <a:off x="0" y="529854"/>
            <a:ext cx="2996418" cy="386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9342" y="-67679"/>
            <a:ext cx="5050788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六、打板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及</a:t>
            </a: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3D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外壳展示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4" name="图片 3" descr="中山大学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8812BC-9646-20F3-2C52-35DF81875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66" y="1174750"/>
            <a:ext cx="4370904" cy="46454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3F1FB3-24D9-C34D-5EE3-AC12EF0A39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3303" y="1093558"/>
            <a:ext cx="4802519" cy="480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6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9" t="46333" r="11208" b="48034"/>
          <a:stretch>
            <a:fillRect/>
          </a:stretch>
        </p:blipFill>
        <p:spPr>
          <a:xfrm>
            <a:off x="0" y="529854"/>
            <a:ext cx="2996418" cy="386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9342" y="-67679"/>
            <a:ext cx="5050788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六、打板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及</a:t>
            </a: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3D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外壳展示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4" name="图片 3" descr="中山大学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pic>
        <p:nvPicPr>
          <p:cNvPr id="5" name="图片 4" descr="电子器材&#10;&#10;中度可信度描述已自动生成">
            <a:extLst>
              <a:ext uri="{FF2B5EF4-FFF2-40B4-BE49-F238E27FC236}">
                <a16:creationId xmlns:a16="http://schemas.microsoft.com/office/drawing/2014/main" id="{F11B16C8-6992-CB70-F08D-7694797F5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4" y="1279113"/>
            <a:ext cx="5721113" cy="4299774"/>
          </a:xfrm>
          <a:prstGeom prst="rect">
            <a:avLst/>
          </a:prstGeom>
        </p:spPr>
      </p:pic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4F6E3A01-5489-9C34-C06E-6ACA05220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9665"/>
            <a:ext cx="5826088" cy="43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98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357" y="2012073"/>
            <a:ext cx="1753654" cy="1753654"/>
          </a:xfrm>
          <a:prstGeom prst="rect">
            <a:avLst/>
          </a:prstGeom>
        </p:spPr>
      </p:pic>
      <p:sp>
        <p:nvSpPr>
          <p:cNvPr id="9" name="星形: 四角 8"/>
          <p:cNvSpPr/>
          <p:nvPr/>
        </p:nvSpPr>
        <p:spPr>
          <a:xfrm>
            <a:off x="2929859" y="1335156"/>
            <a:ext cx="549965" cy="510209"/>
          </a:xfrm>
          <a:prstGeom prst="star4">
            <a:avLst/>
          </a:prstGeom>
          <a:solidFill>
            <a:srgbClr val="147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473148" y="662609"/>
            <a:ext cx="2186609" cy="1073426"/>
          </a:xfrm>
          <a:prstGeom prst="line">
            <a:avLst/>
          </a:prstGeom>
          <a:ln>
            <a:solidFill>
              <a:srgbClr val="1478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加号 11"/>
          <p:cNvSpPr/>
          <p:nvPr/>
        </p:nvSpPr>
        <p:spPr>
          <a:xfrm>
            <a:off x="6590848" y="522332"/>
            <a:ext cx="463826" cy="590851"/>
          </a:xfrm>
          <a:prstGeom prst="mathPlus">
            <a:avLst/>
          </a:prstGeom>
          <a:noFill/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13" name="减号 12"/>
          <p:cNvSpPr/>
          <p:nvPr/>
        </p:nvSpPr>
        <p:spPr>
          <a:xfrm>
            <a:off x="1590261" y="5473148"/>
            <a:ext cx="781878" cy="437322"/>
          </a:xfrm>
          <a:prstGeom prst="mathMinus">
            <a:avLst/>
          </a:prstGeom>
          <a:noFill/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14" name="除号 13"/>
          <p:cNvSpPr/>
          <p:nvPr/>
        </p:nvSpPr>
        <p:spPr>
          <a:xfrm>
            <a:off x="5883965" y="1444487"/>
            <a:ext cx="463826" cy="569843"/>
          </a:xfrm>
          <a:prstGeom prst="mathDivide">
            <a:avLst/>
          </a:prstGeom>
          <a:noFill/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15" name="等号 14"/>
          <p:cNvSpPr/>
          <p:nvPr/>
        </p:nvSpPr>
        <p:spPr>
          <a:xfrm>
            <a:off x="8176591" y="1113183"/>
            <a:ext cx="556592" cy="477078"/>
          </a:xfrm>
          <a:prstGeom prst="mathEqual">
            <a:avLst/>
          </a:prstGeom>
          <a:noFill/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16" name="不等号 15"/>
          <p:cNvSpPr/>
          <p:nvPr/>
        </p:nvSpPr>
        <p:spPr>
          <a:xfrm>
            <a:off x="9346527" y="3614342"/>
            <a:ext cx="809510" cy="583096"/>
          </a:xfrm>
          <a:prstGeom prst="mathNotEqual">
            <a:avLst/>
          </a:prstGeom>
          <a:noFill/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 rot="18517391">
            <a:off x="596348" y="662609"/>
            <a:ext cx="1987826" cy="927652"/>
          </a:xfrm>
          <a:prstGeom prst="rect">
            <a:avLst/>
          </a:prstGeom>
          <a:noFill/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18" name="等腰三角形 17"/>
          <p:cNvSpPr/>
          <p:nvPr/>
        </p:nvSpPr>
        <p:spPr>
          <a:xfrm rot="18174147">
            <a:off x="1347879" y="1481644"/>
            <a:ext cx="718930" cy="530086"/>
          </a:xfrm>
          <a:prstGeom prst="triangle">
            <a:avLst/>
          </a:prstGeom>
          <a:solidFill>
            <a:srgbClr val="147839"/>
          </a:solidFill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19" name="菱形 18"/>
          <p:cNvSpPr/>
          <p:nvPr/>
        </p:nvSpPr>
        <p:spPr>
          <a:xfrm>
            <a:off x="10819270" y="4015408"/>
            <a:ext cx="727741" cy="980661"/>
          </a:xfrm>
          <a:prstGeom prst="diamond">
            <a:avLst/>
          </a:prstGeom>
          <a:noFill/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963411" y="1335156"/>
            <a:ext cx="318052" cy="364434"/>
          </a:xfrm>
          <a:prstGeom prst="ellipse">
            <a:avLst/>
          </a:prstGeom>
          <a:noFill/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940904" y="4784035"/>
            <a:ext cx="1632126" cy="424069"/>
          </a:xfrm>
          <a:prstGeom prst="line">
            <a:avLst/>
          </a:prstGeom>
          <a:ln>
            <a:solidFill>
              <a:srgbClr val="1478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rot="20643135">
            <a:off x="817458" y="5453890"/>
            <a:ext cx="315410" cy="252454"/>
          </a:xfrm>
          <a:prstGeom prst="triangle">
            <a:avLst/>
          </a:prstGeom>
          <a:solidFill>
            <a:srgbClr val="147839"/>
          </a:solidFill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25" name="等腰三角形 24"/>
          <p:cNvSpPr/>
          <p:nvPr/>
        </p:nvSpPr>
        <p:spPr>
          <a:xfrm rot="20643135">
            <a:off x="2153751" y="4374193"/>
            <a:ext cx="315410" cy="252454"/>
          </a:xfrm>
          <a:prstGeom prst="triangle">
            <a:avLst/>
          </a:prstGeom>
          <a:solidFill>
            <a:srgbClr val="147839"/>
          </a:solidFill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26" name="平行四边形 25"/>
          <p:cNvSpPr/>
          <p:nvPr/>
        </p:nvSpPr>
        <p:spPr>
          <a:xfrm>
            <a:off x="9581322" y="522332"/>
            <a:ext cx="1046921" cy="431825"/>
          </a:xfrm>
          <a:prstGeom prst="parallelogram">
            <a:avLst/>
          </a:prstGeom>
          <a:noFill/>
          <a:ln>
            <a:solidFill>
              <a:srgbClr val="1478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89" y="2095499"/>
            <a:ext cx="1919909" cy="19199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724" y="4629150"/>
            <a:ext cx="1687996" cy="168799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86663" y="2657731"/>
            <a:ext cx="34899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14783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谢谢聆听 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14783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347791" y="3765727"/>
            <a:ext cx="1411903" cy="0"/>
          </a:xfrm>
          <a:prstGeom prst="line">
            <a:avLst/>
          </a:prstGeom>
          <a:ln>
            <a:solidFill>
              <a:srgbClr val="1478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061245" y="3765727"/>
            <a:ext cx="1411903" cy="0"/>
          </a:xfrm>
          <a:prstGeom prst="line">
            <a:avLst/>
          </a:prstGeom>
          <a:ln>
            <a:solidFill>
              <a:srgbClr val="1478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中山大学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97" y="647114"/>
            <a:ext cx="4190414" cy="419041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30130" y="2411044"/>
            <a:ext cx="3854547" cy="130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14783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PART  ONE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4783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项目背景</a:t>
            </a:r>
          </a:p>
        </p:txBody>
      </p:sp>
      <p:pic>
        <p:nvPicPr>
          <p:cNvPr id="5" name="图片 4" descr="中山大学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14:prism isContent="1" isInverted="1"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9" t="46333" r="11208" b="48034"/>
          <a:stretch>
            <a:fillRect/>
          </a:stretch>
        </p:blipFill>
        <p:spPr>
          <a:xfrm>
            <a:off x="0" y="529854"/>
            <a:ext cx="2996418" cy="386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2120" y="-102417"/>
            <a:ext cx="3079419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一、项目背景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306370957"/>
              </p:ext>
            </p:extLst>
          </p:nvPr>
        </p:nvGraphicFramePr>
        <p:xfrm>
          <a:off x="5552661" y="1696278"/>
          <a:ext cx="4501322" cy="3050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图片 4" descr="中山大学log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4514569-F59D-45EC-A932-4BB376BADCFA}"/>
              </a:ext>
            </a:extLst>
          </p:cNvPr>
          <p:cNvSpPr txBox="1"/>
          <p:nvPr/>
        </p:nvSpPr>
        <p:spPr>
          <a:xfrm>
            <a:off x="3787330" y="1081331"/>
            <a:ext cx="6174848" cy="443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    传统的无线手持二维码项目都是基于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STM32F4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系列，因此，我们开创性地做出了基于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STM32F1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系列的手持无线二维码识别项目，力争做到独创性。同时，我们做了一个完整且丰富的系统。不仅支持有线连接，还支持两种无线传输方式，达到手机端，电脑端均可连接的效果，极大地丰富了使用者的选择。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STM32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程序及电脑端上位机程序均为个人设计。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2C2ACC-AFDE-5C82-196D-27DC0749711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95" y="2084229"/>
            <a:ext cx="2431958" cy="24319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L 0.25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487" y="1609580"/>
            <a:ext cx="3046826" cy="30468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57313" y="2440495"/>
            <a:ext cx="3854547" cy="130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14783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PART  TWO</a:t>
            </a:r>
          </a:p>
          <a:p>
            <a:pPr lvl="0" defTabSz="914400">
              <a:lnSpc>
                <a:spcPct val="150000"/>
              </a:lnSpc>
              <a:defRPr/>
            </a:pPr>
            <a:r>
              <a:rPr lang="zh-CN" altLang="en-US" sz="2800" dirty="0">
                <a:solidFill>
                  <a:srgbClr val="147839"/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4783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5" name="图片 4" descr="中山大学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14:prism isContent="1" isInverted="1"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9" t="46333" r="11208" b="48034"/>
          <a:stretch>
            <a:fillRect/>
          </a:stretch>
        </p:blipFill>
        <p:spPr>
          <a:xfrm>
            <a:off x="0" y="529854"/>
            <a:ext cx="2996418" cy="386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2120" y="-33077"/>
            <a:ext cx="3079419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二、项目介绍</a:t>
            </a:r>
          </a:p>
        </p:txBody>
      </p:sp>
      <p:pic>
        <p:nvPicPr>
          <p:cNvPr id="5" name="图片 4" descr="中山大学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E55BB8F-F603-47E5-A3C2-A5A22C7B0D57}"/>
              </a:ext>
            </a:extLst>
          </p:cNvPr>
          <p:cNvSpPr/>
          <p:nvPr/>
        </p:nvSpPr>
        <p:spPr>
          <a:xfrm>
            <a:off x="4714257" y="3288302"/>
            <a:ext cx="1851405" cy="10998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STM32F103</a:t>
            </a:r>
            <a:endParaRPr lang="zh-CN" altLang="en-US" sz="1600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6CA41D8F-502F-4417-AA24-C086CBC8BD43}"/>
              </a:ext>
            </a:extLst>
          </p:cNvPr>
          <p:cNvSpPr/>
          <p:nvPr/>
        </p:nvSpPr>
        <p:spPr>
          <a:xfrm>
            <a:off x="7471425" y="4155969"/>
            <a:ext cx="1851405" cy="10998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ESPWIFI</a:t>
            </a:r>
            <a:r>
              <a:rPr lang="zh-CN" altLang="en-US" sz="3200" dirty="0"/>
              <a:t>模块</a:t>
            </a:r>
            <a:endParaRPr lang="zh-CN" altLang="en-US" sz="1600" dirty="0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F56CFB29-9626-42BF-885A-C17C05EB80B2}"/>
              </a:ext>
            </a:extLst>
          </p:cNvPr>
          <p:cNvSpPr/>
          <p:nvPr/>
        </p:nvSpPr>
        <p:spPr>
          <a:xfrm>
            <a:off x="4714257" y="1638458"/>
            <a:ext cx="1851405" cy="10998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蓝牙模块</a:t>
            </a:r>
            <a:endParaRPr lang="zh-CN" altLang="en-US" sz="1600" dirty="0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226DBCFC-8031-4390-8DF8-9D200A05A23E}"/>
              </a:ext>
            </a:extLst>
          </p:cNvPr>
          <p:cNvSpPr/>
          <p:nvPr/>
        </p:nvSpPr>
        <p:spPr>
          <a:xfrm>
            <a:off x="2047918" y="4935841"/>
            <a:ext cx="1851405" cy="10998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屏幕</a:t>
            </a:r>
            <a:endParaRPr lang="zh-CN" altLang="en-US" sz="1600" dirty="0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B4B81798-D654-43F7-B951-BFEB0D526EA0}"/>
              </a:ext>
            </a:extLst>
          </p:cNvPr>
          <p:cNvSpPr/>
          <p:nvPr/>
        </p:nvSpPr>
        <p:spPr>
          <a:xfrm>
            <a:off x="4699705" y="4911711"/>
            <a:ext cx="1851405" cy="10998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摄像头</a:t>
            </a:r>
            <a:endParaRPr lang="zh-CN" altLang="en-US" sz="1600" dirty="0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40CF0F0F-C885-4BEB-BEEF-9BEA9D3EBABB}"/>
              </a:ext>
            </a:extLst>
          </p:cNvPr>
          <p:cNvSpPr/>
          <p:nvPr/>
        </p:nvSpPr>
        <p:spPr>
          <a:xfrm>
            <a:off x="892953" y="1764195"/>
            <a:ext cx="1851405" cy="10998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LED</a:t>
            </a:r>
            <a:r>
              <a:rPr lang="zh-CN" altLang="en-US" sz="3200" dirty="0"/>
              <a:t>灯</a:t>
            </a:r>
            <a:endParaRPr lang="zh-CN" altLang="en-US" sz="1600" dirty="0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5679505-8C26-42BD-A71A-9CD96D3546F4}"/>
              </a:ext>
            </a:extLst>
          </p:cNvPr>
          <p:cNvSpPr/>
          <p:nvPr/>
        </p:nvSpPr>
        <p:spPr>
          <a:xfrm>
            <a:off x="908508" y="3288302"/>
            <a:ext cx="1851405" cy="10998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蜂鸣器</a:t>
            </a:r>
            <a:endParaRPr lang="zh-CN" altLang="en-US" sz="1600" dirty="0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76B172BE-C74A-44A9-832D-761209184CB2}"/>
              </a:ext>
            </a:extLst>
          </p:cNvPr>
          <p:cNvSpPr/>
          <p:nvPr/>
        </p:nvSpPr>
        <p:spPr>
          <a:xfrm>
            <a:off x="7380712" y="2255129"/>
            <a:ext cx="1851405" cy="10998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串口</a:t>
            </a:r>
            <a:endParaRPr lang="zh-CN" altLang="en-US" sz="1600" dirty="0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C9C84CD6-D58C-4913-B8DF-36492B6A8F7D}"/>
              </a:ext>
            </a:extLst>
          </p:cNvPr>
          <p:cNvSpPr/>
          <p:nvPr/>
        </p:nvSpPr>
        <p:spPr>
          <a:xfrm>
            <a:off x="9888475" y="3192631"/>
            <a:ext cx="1851405" cy="10998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电脑</a:t>
            </a:r>
            <a:endParaRPr lang="zh-CN" altLang="en-US" sz="1600" dirty="0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C1FA7B3A-25DC-431E-B230-44156338CDB0}"/>
              </a:ext>
            </a:extLst>
          </p:cNvPr>
          <p:cNvSpPr/>
          <p:nvPr/>
        </p:nvSpPr>
        <p:spPr>
          <a:xfrm>
            <a:off x="4699704" y="136638"/>
            <a:ext cx="1851405" cy="10998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手机</a:t>
            </a:r>
            <a:endParaRPr lang="zh-CN" altLang="en-US" sz="1600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055B2DA-1F1B-4EC5-BA14-420BC4AE3D19}"/>
              </a:ext>
            </a:extLst>
          </p:cNvPr>
          <p:cNvCxnSpPr>
            <a:cxnSpLocks/>
          </p:cNvCxnSpPr>
          <p:nvPr/>
        </p:nvCxnSpPr>
        <p:spPr>
          <a:xfrm flipV="1">
            <a:off x="6668802" y="3286352"/>
            <a:ext cx="612022" cy="409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C0661BD-2B74-4E2C-B782-7EFD7224D3C1}"/>
              </a:ext>
            </a:extLst>
          </p:cNvPr>
          <p:cNvCxnSpPr>
            <a:cxnSpLocks/>
          </p:cNvCxnSpPr>
          <p:nvPr/>
        </p:nvCxnSpPr>
        <p:spPr>
          <a:xfrm flipV="1">
            <a:off x="9337801" y="4286811"/>
            <a:ext cx="550674" cy="34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A10306B9-9591-4689-9941-F75180831104}"/>
              </a:ext>
            </a:extLst>
          </p:cNvPr>
          <p:cNvCxnSpPr>
            <a:cxnSpLocks/>
          </p:cNvCxnSpPr>
          <p:nvPr/>
        </p:nvCxnSpPr>
        <p:spPr>
          <a:xfrm>
            <a:off x="6668802" y="3978948"/>
            <a:ext cx="687649" cy="354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23624C2-DBE3-4BB3-8B8C-F07AE2C864AD}"/>
              </a:ext>
            </a:extLst>
          </p:cNvPr>
          <p:cNvCxnSpPr>
            <a:cxnSpLocks/>
          </p:cNvCxnSpPr>
          <p:nvPr/>
        </p:nvCxnSpPr>
        <p:spPr>
          <a:xfrm>
            <a:off x="9332005" y="3252479"/>
            <a:ext cx="480843" cy="353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1E824196-76E3-4BDA-AF9B-00E91B6D61D9}"/>
              </a:ext>
            </a:extLst>
          </p:cNvPr>
          <p:cNvCxnSpPr>
            <a:cxnSpLocks/>
          </p:cNvCxnSpPr>
          <p:nvPr/>
        </p:nvCxnSpPr>
        <p:spPr>
          <a:xfrm>
            <a:off x="5647837" y="4388198"/>
            <a:ext cx="0" cy="401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99386AA1-9989-4FD4-9D82-22CA98884497}"/>
              </a:ext>
            </a:extLst>
          </p:cNvPr>
          <p:cNvCxnSpPr>
            <a:cxnSpLocks/>
          </p:cNvCxnSpPr>
          <p:nvPr/>
        </p:nvCxnSpPr>
        <p:spPr>
          <a:xfrm flipH="1" flipV="1">
            <a:off x="3043063" y="3885853"/>
            <a:ext cx="1307873" cy="11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5C4C00FC-D9C2-4EB0-A38E-2232CF7BD74B}"/>
              </a:ext>
            </a:extLst>
          </p:cNvPr>
          <p:cNvCxnSpPr>
            <a:cxnSpLocks/>
          </p:cNvCxnSpPr>
          <p:nvPr/>
        </p:nvCxnSpPr>
        <p:spPr>
          <a:xfrm flipH="1" flipV="1">
            <a:off x="3016831" y="2605610"/>
            <a:ext cx="1360336" cy="65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773A5EAC-8D43-4126-8297-6D6F14AC7EB6}"/>
              </a:ext>
            </a:extLst>
          </p:cNvPr>
          <p:cNvCxnSpPr>
            <a:cxnSpLocks/>
          </p:cNvCxnSpPr>
          <p:nvPr/>
        </p:nvCxnSpPr>
        <p:spPr>
          <a:xfrm flipV="1">
            <a:off x="5664590" y="2805077"/>
            <a:ext cx="0" cy="38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2B9EA252-A120-4DBF-80E5-54EA0632D4D9}"/>
              </a:ext>
            </a:extLst>
          </p:cNvPr>
          <p:cNvCxnSpPr>
            <a:cxnSpLocks/>
          </p:cNvCxnSpPr>
          <p:nvPr/>
        </p:nvCxnSpPr>
        <p:spPr>
          <a:xfrm flipV="1">
            <a:off x="5625406" y="1236534"/>
            <a:ext cx="0" cy="316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C1E7113C-C33F-4EE6-984F-5D01A2E92D6D}"/>
              </a:ext>
            </a:extLst>
          </p:cNvPr>
          <p:cNvCxnSpPr>
            <a:cxnSpLocks/>
          </p:cNvCxnSpPr>
          <p:nvPr/>
        </p:nvCxnSpPr>
        <p:spPr>
          <a:xfrm flipH="1">
            <a:off x="4109884" y="5461659"/>
            <a:ext cx="444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30130" y="2411044"/>
            <a:ext cx="3854547" cy="130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14783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PART  THREE</a:t>
            </a:r>
          </a:p>
          <a:p>
            <a:pPr lvl="0" defTabSz="914400">
              <a:lnSpc>
                <a:spcPct val="150000"/>
              </a:lnSpc>
              <a:defRPr/>
            </a:pPr>
            <a:r>
              <a:rPr lang="zh-CN" altLang="en-US" sz="2800" dirty="0">
                <a:solidFill>
                  <a:srgbClr val="147839"/>
                </a:solidFill>
                <a:latin typeface="微软雅黑" pitchFamily="34" charset="-122"/>
                <a:ea typeface="微软雅黑" pitchFamily="34" charset="-122"/>
              </a:rPr>
              <a:t>项目挑战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4783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80" y="1985562"/>
            <a:ext cx="2235958" cy="2235958"/>
          </a:xfrm>
          <a:prstGeom prst="rect">
            <a:avLst/>
          </a:prstGeom>
        </p:spPr>
      </p:pic>
      <p:pic>
        <p:nvPicPr>
          <p:cNvPr id="5" name="图片 4" descr="中山大学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14:prism isContent="1" isInverted="1"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8112" y="1174750"/>
            <a:ext cx="1126414" cy="11264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9" t="46333" r="11208" b="48034"/>
          <a:stretch>
            <a:fillRect/>
          </a:stretch>
        </p:blipFill>
        <p:spPr>
          <a:xfrm>
            <a:off x="0" y="529854"/>
            <a:ext cx="2996418" cy="386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2120" y="-76922"/>
            <a:ext cx="3079419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三、项目挑战</a:t>
            </a:r>
          </a:p>
        </p:txBody>
      </p:sp>
      <p:sp>
        <p:nvSpPr>
          <p:cNvPr id="9" name="矩形 8"/>
          <p:cNvSpPr/>
          <p:nvPr/>
        </p:nvSpPr>
        <p:spPr>
          <a:xfrm>
            <a:off x="848716" y="1799261"/>
            <a:ext cx="4227342" cy="3981157"/>
          </a:xfrm>
          <a:prstGeom prst="rect">
            <a:avLst/>
          </a:prstGeom>
          <a:noFill/>
          <a:ln>
            <a:solidFill>
              <a:srgbClr val="147839"/>
            </a:solidFill>
          </a:ln>
          <a:effectLst>
            <a:outerShdw blurRad="101600" dist="101600" sx="104000" sy="104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58" y="2212847"/>
            <a:ext cx="3768657" cy="315398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486662" y="1143577"/>
            <a:ext cx="5856622" cy="4991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    STM32F1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系列作为比较低端的芯片，包括驱动摄像头，屏幕的显示，库的移植等各项要求都比较困难。为了节约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IO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口的使用，我们驱动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SPI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屏幕，同时，由于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STM32F1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系列不支持外扩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SDRAM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，故我们外扩了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SRAM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作为内存扩展实现了库的移植。同时，我们使用的这款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STM32F103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芯片型号</a:t>
            </a: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PIN to PIN GD32F103</a:t>
            </a:r>
            <a:r>
              <a:rPr lang="zh-CN" altLang="en-US" sz="2400" dirty="0">
                <a:latin typeface="新宋体" panose="02010609030101010101" pitchFamily="49" charset="-122"/>
                <a:ea typeface="新宋体" panose="02010609030101010101" pitchFamily="49" charset="-122"/>
              </a:rPr>
              <a:t>系列，选型的适配性使得之后移植到国产芯片上成为可能。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5" name="图片 4" descr="中山大学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30130" y="2411044"/>
            <a:ext cx="3854547" cy="130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14783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PART  FOUR</a:t>
            </a:r>
          </a:p>
          <a:p>
            <a:pPr lvl="0" defTabSz="914400">
              <a:lnSpc>
                <a:spcPct val="150000"/>
              </a:lnSpc>
              <a:defRPr/>
            </a:pPr>
            <a:r>
              <a:rPr lang="zh-CN" altLang="en-US" sz="2800" dirty="0">
                <a:solidFill>
                  <a:srgbClr val="147839"/>
                </a:solidFill>
                <a:latin typeface="微软雅黑" pitchFamily="34" charset="-122"/>
                <a:ea typeface="微软雅黑" pitchFamily="34" charset="-122"/>
              </a:rPr>
              <a:t>项目重要内容简介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4783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23" y="1589648"/>
            <a:ext cx="2769577" cy="2769577"/>
          </a:xfrm>
          <a:prstGeom prst="rect">
            <a:avLst/>
          </a:prstGeom>
        </p:spPr>
      </p:pic>
      <p:pic>
        <p:nvPicPr>
          <p:cNvPr id="5" name="图片 4" descr="中山大学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090" y="187960"/>
            <a:ext cx="986790" cy="986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>
        <p14:prism isContent="1" isInverted="1"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800" dirty="0" smtClean="0">
            <a:solidFill>
              <a:srgbClr val="147839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</TotalTime>
  <Words>715</Words>
  <Application>Microsoft Office PowerPoint</Application>
  <PresentationFormat>宽屏</PresentationFormat>
  <Paragraphs>88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等线</vt:lpstr>
      <vt:lpstr>等线 Light</vt:lpstr>
      <vt:lpstr>迷你简卡通</vt:lpstr>
      <vt:lpstr>微软雅黑</vt:lpstr>
      <vt:lpstr>新宋体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Pengfei Li</cp:lastModifiedBy>
  <cp:revision>81</cp:revision>
  <dcterms:created xsi:type="dcterms:W3CDTF">2019-06-19T07:42:25Z</dcterms:created>
  <dcterms:modified xsi:type="dcterms:W3CDTF">2024-06-21T14:22:44Z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2052-1.0.1.1354</vt:lpwstr>
  </property>
</Properties>
</file>